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5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531" r:id="rId2"/>
    <p:sldId id="533" r:id="rId3"/>
    <p:sldId id="534" r:id="rId4"/>
    <p:sldId id="261" r:id="rId5"/>
    <p:sldId id="262" r:id="rId6"/>
    <p:sldId id="532" r:id="rId7"/>
    <p:sldId id="535" r:id="rId8"/>
    <p:sldId id="305" r:id="rId9"/>
    <p:sldId id="282" r:id="rId10"/>
  </p:sldIdLst>
  <p:sldSz cx="12192000" cy="6858000"/>
  <p:notesSz cx="6565900" cy="9929813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D151"/>
    <a:srgbClr val="20AC8E"/>
    <a:srgbClr val="1FA486"/>
    <a:srgbClr val="404387"/>
    <a:srgbClr val="29788E"/>
    <a:srgbClr val="420152"/>
    <a:srgbClr val="20A386"/>
    <a:srgbClr val="FDE724"/>
    <a:srgbClr val="203864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91509" autoAdjust="0"/>
  </p:normalViewPr>
  <p:slideViewPr>
    <p:cSldViewPr>
      <p:cViewPr varScale="1">
        <p:scale>
          <a:sx n="59" d="100"/>
          <a:sy n="59" d="100"/>
        </p:scale>
        <p:origin x="978" y="39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06AC72C-ECAF-A9DB-D14E-C0987C6A0C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45892" cy="49783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A1DA42-0D2D-2508-544C-86C57BEF0B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18467" y="0"/>
            <a:ext cx="2845892" cy="49783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4204D-3514-44EE-83B8-421533938BEC}" type="datetimeFigureOut">
              <a:rPr lang="ru-RU" smtClean="0"/>
              <a:t>25.02.2025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1476CA-B2F6-6250-353F-FDFDA7DE3F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1976"/>
            <a:ext cx="2845892" cy="4978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DEF491-B6E2-833E-29CD-20F972B4FD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18467" y="9431976"/>
            <a:ext cx="2845892" cy="4978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022D2-83D1-4B61-A3AA-1CCFC70E9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25185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45223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719158" y="0"/>
            <a:ext cx="2845223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F22F46B-B986-4D9D-AD6F-CF448528DE85}" type="datetimeFigureOut">
              <a:rPr lang="ru-RU"/>
              <a:pPr>
                <a:defRPr/>
              </a:pPr>
              <a:t>25.02.2025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5400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56590" y="4716663"/>
            <a:ext cx="5252720" cy="4468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431600"/>
            <a:ext cx="2845223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719158" y="9431600"/>
            <a:ext cx="2845223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1AE45EC-231D-42D7-B2A2-47D153781EA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14339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00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0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34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D6FA-FCE6-4C6D-9344-00B2B802E4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2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87D6-FA47-43B5-AB5B-3815F52AF1A7}" type="datetime1">
              <a:rPr lang="ru-RU" smtClean="0"/>
              <a:t>25.02.2025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1FF1-0AC8-44F8-A679-4C37D265D7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530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B80EF-DF2D-47A4-AC19-D7CC523BB441}" type="datetime1">
              <a:rPr lang="ru-RU" smtClean="0"/>
              <a:t>25.02.2025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1FF1-0AC8-44F8-A679-4C37D265D7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547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0AC5-449F-4920-9926-60042E959765}" type="datetime1">
              <a:rPr lang="ru-RU" smtClean="0"/>
              <a:t>25.02.2025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1FF1-0AC8-44F8-A679-4C37D265D7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639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23AEE-9531-4985-B509-3775D98DA38D}" type="datetime1">
              <a:rPr lang="ru-RU" smtClean="0"/>
              <a:t>25.02.2025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1FF1-0AC8-44F8-A679-4C37D265D7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434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092C-5E48-4039-BBB9-229BA1BDF3DE}" type="datetime1">
              <a:rPr lang="ru-RU" smtClean="0"/>
              <a:t>25.02.2025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1FF1-0AC8-44F8-A679-4C37D265D7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025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1B9A1-678C-4FCF-A540-4569CFC60578}" type="datetime1">
              <a:rPr lang="ru-RU" smtClean="0"/>
              <a:t>25.02.2025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1FF1-0AC8-44F8-A679-4C37D265D7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242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CFBC-CD71-402C-B272-C4BFCFC40DA5}" type="datetime1">
              <a:rPr lang="ru-RU" smtClean="0"/>
              <a:t>25.02.2025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1FF1-0AC8-44F8-A679-4C37D265D7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508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969AB-0843-40DA-904D-7287D2A3BDA8}" type="datetime1">
              <a:rPr lang="ru-RU" smtClean="0"/>
              <a:t>25.02.2025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1FF1-0AC8-44F8-A679-4C37D265D7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205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8B80-BE4F-4101-B933-B89FE3A51ED4}" type="datetime1">
              <a:rPr lang="ru-RU" smtClean="0"/>
              <a:t>25.02.2025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1FF1-0AC8-44F8-A679-4C37D265D7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48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0272-D672-443F-A729-1B6EE3074A95}" type="datetime1">
              <a:rPr lang="ru-RU" smtClean="0"/>
              <a:t>25.02.2025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1FF1-0AC8-44F8-A679-4C37D265D7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60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F616-8E57-4DB4-B5A8-E1CFDAEB2CF0}" type="datetime1">
              <a:rPr lang="ru-RU" smtClean="0"/>
              <a:t>25.02.2025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1FF1-0AC8-44F8-A679-4C37D265D7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975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4D494-57F0-4127-8F98-2E21CCB31F77}" type="datetime1">
              <a:rPr lang="ru-RU" smtClean="0"/>
              <a:t>25.02.2025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9234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203864"/>
                </a:solidFill>
                <a:latin typeface="Bahnschrift" panose="020B0502040204020203" pitchFamily="34" charset="0"/>
              </a:defRPr>
            </a:lvl1pPr>
          </a:lstStyle>
          <a:p>
            <a:fld id="{BBBF1FF1-0AC8-44F8-A679-4C37D265D7F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10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eeplearningbook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F12B3F5-F424-8849-CD85-24669C65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1FF1-0AC8-44F8-A679-4C37D265D7FC}" type="slidenum">
              <a:rPr lang="ru-RU" smtClean="0"/>
              <a:t>1</a:t>
            </a:fld>
            <a:endParaRPr lang="ru-RU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81E20B7-8839-E3AD-7A5E-EA0DFB61F063}"/>
              </a:ext>
            </a:extLst>
          </p:cNvPr>
          <p:cNvSpPr txBox="1"/>
          <p:nvPr/>
        </p:nvSpPr>
        <p:spPr>
          <a:xfrm>
            <a:off x="3143671" y="404664"/>
            <a:ext cx="590465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3500" b="1" dirty="0">
                <a:solidFill>
                  <a:srgbClr val="203864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What is ML?</a:t>
            </a:r>
            <a:endParaRPr lang="ru-RU" sz="3500" b="1" dirty="0">
              <a:solidFill>
                <a:srgbClr val="203864"/>
              </a:solidFill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B9C3C-DB87-F475-4CA7-53E0DFD00F5F}"/>
              </a:ext>
            </a:extLst>
          </p:cNvPr>
          <p:cNvSpPr txBox="1"/>
          <p:nvPr/>
        </p:nvSpPr>
        <p:spPr>
          <a:xfrm>
            <a:off x="767408" y="1721708"/>
            <a:ext cx="6336704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500" dirty="0">
                <a:solidFill>
                  <a:srgbClr val="203864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	</a:t>
            </a:r>
            <a:r>
              <a:rPr lang="ru-RU" sz="2500" b="1" dirty="0">
                <a:solidFill>
                  <a:srgbClr val="203864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Машинное обучение (</a:t>
            </a:r>
            <a:r>
              <a:rPr lang="en-US" sz="2500" b="1" dirty="0">
                <a:solidFill>
                  <a:srgbClr val="203864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Machine Learning</a:t>
            </a:r>
            <a:r>
              <a:rPr lang="ru-RU" sz="2500" dirty="0">
                <a:solidFill>
                  <a:srgbClr val="203864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) — это один из современных разделов области обработки и анализа данных, который основан на математических алгоритмах, способных обрабатывать массивы существующих данных, и делать на их основе предсказания, принимать какие-либо решения, генерировать новые данные.</a:t>
            </a:r>
          </a:p>
          <a:p>
            <a:pPr algn="just"/>
            <a:endParaRPr lang="ru-RU" sz="2500" dirty="0">
              <a:solidFill>
                <a:srgbClr val="203864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Рисунок 4" descr="Изображение выглядит как текст, в помещении, электроника, сте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4E360DA-D8CD-B8C4-F59E-0A84C6C69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1035606"/>
            <a:ext cx="3503712" cy="50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638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B53BC-8EA3-75E1-316D-403F36084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59E0D65-0B66-1501-CFE8-B97AB1E86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1FF1-0AC8-44F8-A679-4C37D265D7FC}" type="slidenum">
              <a:rPr lang="ru-RU" smtClean="0"/>
              <a:t>2</a:t>
            </a:fld>
            <a:endParaRPr lang="ru-RU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E4294C9-951F-9DD6-65D9-FC8890A8F7B5}"/>
              </a:ext>
            </a:extLst>
          </p:cNvPr>
          <p:cNvSpPr txBox="1"/>
          <p:nvPr/>
        </p:nvSpPr>
        <p:spPr>
          <a:xfrm>
            <a:off x="3143671" y="404664"/>
            <a:ext cx="590465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3500" b="1" dirty="0">
                <a:solidFill>
                  <a:srgbClr val="203864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Ведущие ученые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6E1035-F119-3051-0485-F97558E32A5B}"/>
              </a:ext>
            </a:extLst>
          </p:cNvPr>
          <p:cNvSpPr txBox="1"/>
          <p:nvPr/>
        </p:nvSpPr>
        <p:spPr>
          <a:xfrm>
            <a:off x="551384" y="1484784"/>
            <a:ext cx="10441160" cy="10095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500" b="1" dirty="0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Arthur Samuel – </a:t>
            </a:r>
            <a:r>
              <a:rPr lang="ru-RU" sz="2500" b="1" dirty="0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первая программа ИИ(алгоритм с подкреплением) для игры в шашки, 1952г. </a:t>
            </a:r>
          </a:p>
          <a:p>
            <a:pPr algn="just"/>
            <a:endParaRPr lang="ru-RU" sz="2500" b="1" dirty="0">
              <a:solidFill>
                <a:srgbClr val="203864"/>
              </a:solidFill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en-US" sz="2500" b="1" dirty="0">
                <a:solidFill>
                  <a:srgbClr val="203864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Frank Ros</a:t>
            </a:r>
            <a:r>
              <a:rPr lang="en-US" sz="2500" b="1" dirty="0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enblatt – </a:t>
            </a:r>
            <a:r>
              <a:rPr lang="ru-RU" sz="2500" b="1" dirty="0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первая нейросеть -</a:t>
            </a:r>
            <a:r>
              <a:rPr lang="en-US" sz="2500" b="1" dirty="0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ru-RU" sz="2500" b="1" dirty="0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перцептрон, 1957г</a:t>
            </a:r>
            <a:r>
              <a:rPr lang="en-US" sz="2500" b="1" dirty="0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.</a:t>
            </a:r>
          </a:p>
          <a:p>
            <a:pPr algn="just"/>
            <a:endParaRPr lang="en-US" sz="2500" b="1" dirty="0">
              <a:solidFill>
                <a:srgbClr val="203864"/>
              </a:solidFill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en-US" sz="2500" b="1" dirty="0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Vladimir </a:t>
            </a:r>
            <a:r>
              <a:rPr lang="en-US" sz="2500" b="1" dirty="0" err="1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Vapnik</a:t>
            </a:r>
            <a:r>
              <a:rPr lang="ru-RU" sz="2500" b="1" dirty="0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– алгоритм опорных векторов </a:t>
            </a:r>
            <a:r>
              <a:rPr lang="en-US" sz="2500" b="1" dirty="0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SVM, 1964</a:t>
            </a:r>
            <a:r>
              <a:rPr lang="ru-RU" sz="2500" b="1" dirty="0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г.</a:t>
            </a:r>
            <a:endParaRPr lang="en-US" sz="2500" b="1" dirty="0">
              <a:solidFill>
                <a:srgbClr val="203864"/>
              </a:solidFill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endParaRPr lang="en-US" sz="2500" b="1" dirty="0">
              <a:solidFill>
                <a:srgbClr val="203864"/>
              </a:solidFill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en-US" sz="2500" b="1" dirty="0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John Hopfield – </a:t>
            </a:r>
            <a:r>
              <a:rPr lang="ru-RU" sz="2500" b="1" dirty="0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ассоциативная нейронная сеть(сеть </a:t>
            </a:r>
            <a:r>
              <a:rPr lang="ru-RU" sz="2500" b="1" dirty="0" err="1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Хопфилда</a:t>
            </a:r>
            <a:r>
              <a:rPr lang="ru-RU" sz="2500" b="1" dirty="0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), 1982.</a:t>
            </a:r>
          </a:p>
          <a:p>
            <a:pPr algn="just"/>
            <a:r>
              <a:rPr lang="ru-RU" sz="2500" b="1" dirty="0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Нобелевская премия по физике 2024г.</a:t>
            </a:r>
            <a:endParaRPr lang="en-US" sz="2500" b="1" dirty="0">
              <a:solidFill>
                <a:srgbClr val="203864"/>
              </a:solidFill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endParaRPr lang="ru-RU" sz="2500" b="1" dirty="0">
              <a:solidFill>
                <a:srgbClr val="203864"/>
              </a:solidFill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en-US" sz="2500" b="1" dirty="0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Geoffrey Hinton – </a:t>
            </a:r>
            <a:r>
              <a:rPr lang="ru-RU" sz="2500" b="1" dirty="0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алгоритм обратного распространения ошибки (</a:t>
            </a:r>
            <a:r>
              <a:rPr lang="en-US" sz="2500" b="1" dirty="0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backpropagation</a:t>
            </a:r>
            <a:r>
              <a:rPr lang="ru-RU" sz="2500" b="1" dirty="0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), </a:t>
            </a:r>
            <a:r>
              <a:rPr lang="en-US" sz="2500" b="1" dirty="0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1986</a:t>
            </a:r>
            <a:r>
              <a:rPr lang="ru-RU" sz="2500" b="1" dirty="0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г. Нобелевская премия по физике 2024г.</a:t>
            </a:r>
            <a:endParaRPr lang="en-US" sz="2500" b="1" dirty="0">
              <a:solidFill>
                <a:srgbClr val="203864"/>
              </a:solidFill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endParaRPr lang="en-US" sz="2500" b="1" dirty="0">
              <a:solidFill>
                <a:srgbClr val="203864"/>
              </a:solidFill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endParaRPr lang="ru-RU" sz="2500" b="1" dirty="0">
              <a:solidFill>
                <a:srgbClr val="203864"/>
              </a:solidFill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endParaRPr lang="ru-RU" sz="2500" b="1" dirty="0">
              <a:solidFill>
                <a:srgbClr val="203864"/>
              </a:solidFill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endParaRPr lang="ru-RU" sz="2500" b="1" dirty="0">
              <a:solidFill>
                <a:srgbClr val="203864"/>
              </a:solidFill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endParaRPr lang="ru-RU" sz="2500" b="1" dirty="0">
              <a:solidFill>
                <a:srgbClr val="203864"/>
              </a:solidFill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endParaRPr lang="ru-RU" sz="2500" b="1" dirty="0">
              <a:solidFill>
                <a:srgbClr val="203864"/>
              </a:solidFill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endParaRPr lang="ru-RU" sz="2500" b="1" dirty="0">
              <a:solidFill>
                <a:srgbClr val="203864"/>
              </a:solidFill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endParaRPr lang="ru-RU" sz="2500" b="1" dirty="0">
              <a:solidFill>
                <a:srgbClr val="203864"/>
              </a:solidFill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endParaRPr lang="ru-RU" sz="2500" b="1" dirty="0">
              <a:solidFill>
                <a:srgbClr val="203864"/>
              </a:solidFill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endParaRPr lang="ru-RU" sz="2500" b="1" dirty="0">
              <a:solidFill>
                <a:srgbClr val="203864"/>
              </a:solidFill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ru-RU" sz="2500" b="1" dirty="0">
                <a:solidFill>
                  <a:srgbClr val="203864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	</a:t>
            </a:r>
          </a:p>
          <a:p>
            <a:pPr algn="just"/>
            <a:r>
              <a:rPr lang="ru-RU" sz="2500" b="1" dirty="0">
                <a:solidFill>
                  <a:srgbClr val="203864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	</a:t>
            </a:r>
            <a:endParaRPr lang="ru-RU" sz="2500" dirty="0">
              <a:solidFill>
                <a:srgbClr val="203864"/>
              </a:solidFill>
              <a:effectLst/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endParaRPr lang="ru-RU" sz="2500" dirty="0">
              <a:solidFill>
                <a:srgbClr val="203864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97497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5FB32-0D19-5306-27F0-6848299FF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3BCBD1D-1692-66A2-90E8-BB3229515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1FF1-0AC8-44F8-A679-4C37D265D7FC}" type="slidenum">
              <a:rPr lang="ru-RU" smtClean="0"/>
              <a:t>3</a:t>
            </a:fld>
            <a:endParaRPr lang="ru-RU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D2D431-DD0B-DF7E-800D-69F3EB9E7342}"/>
              </a:ext>
            </a:extLst>
          </p:cNvPr>
          <p:cNvSpPr txBox="1"/>
          <p:nvPr/>
        </p:nvSpPr>
        <p:spPr>
          <a:xfrm>
            <a:off x="3143671" y="404664"/>
            <a:ext cx="590465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3500" b="1" dirty="0">
                <a:solidFill>
                  <a:srgbClr val="203864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Основные парадигмы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04390AB7-C09A-D2A8-25AE-4B1372A89CAD}"/>
              </a:ext>
            </a:extLst>
          </p:cNvPr>
          <p:cNvSpPr/>
          <p:nvPr/>
        </p:nvSpPr>
        <p:spPr>
          <a:xfrm>
            <a:off x="1199456" y="1628800"/>
            <a:ext cx="2808312" cy="352839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500" dirty="0"/>
              <a:t>Обучение с учителем</a:t>
            </a:r>
          </a:p>
          <a:p>
            <a:pPr algn="ctr"/>
            <a:r>
              <a:rPr lang="ru-RU" sz="2500" dirty="0"/>
              <a:t>(регрессия, </a:t>
            </a:r>
            <a:r>
              <a:rPr lang="en-US" sz="2500" dirty="0"/>
              <a:t>SVM, </a:t>
            </a:r>
            <a:r>
              <a:rPr lang="ru-RU" sz="2500" dirty="0"/>
              <a:t>деревья решений, нейронные сети</a:t>
            </a:r>
            <a:r>
              <a:rPr lang="en-US" sz="2500" dirty="0"/>
              <a:t> FCNN, CNN, RNN</a:t>
            </a:r>
            <a:r>
              <a:rPr lang="ru-RU" sz="2500" dirty="0"/>
              <a:t>)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6C30197-CFB3-1A9A-8379-D66E054E8728}"/>
              </a:ext>
            </a:extLst>
          </p:cNvPr>
          <p:cNvSpPr/>
          <p:nvPr/>
        </p:nvSpPr>
        <p:spPr>
          <a:xfrm>
            <a:off x="4727848" y="1628800"/>
            <a:ext cx="2808312" cy="352839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500" dirty="0"/>
              <a:t>Обучение без учителя (кластеризация, метод главных компонент, нейронные сети </a:t>
            </a:r>
            <a:r>
              <a:rPr lang="en-US" sz="2500" dirty="0"/>
              <a:t>GAN)</a:t>
            </a:r>
            <a:r>
              <a:rPr lang="ru-RU" sz="2500" dirty="0"/>
              <a:t> 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5D2F90E-29C8-1107-9737-F3DDA925839B}"/>
              </a:ext>
            </a:extLst>
          </p:cNvPr>
          <p:cNvSpPr/>
          <p:nvPr/>
        </p:nvSpPr>
        <p:spPr>
          <a:xfrm>
            <a:off x="8256240" y="1626777"/>
            <a:ext cx="2808312" cy="352839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500" dirty="0"/>
              <a:t>Обучение с подкреплением</a:t>
            </a:r>
            <a:r>
              <a:rPr lang="en-US" sz="2500" dirty="0"/>
              <a:t> (Q-</a:t>
            </a:r>
            <a:r>
              <a:rPr lang="ru-RU" sz="2500" dirty="0"/>
              <a:t>функции, глубокое</a:t>
            </a:r>
            <a:r>
              <a:rPr lang="en-US" sz="2500" dirty="0"/>
              <a:t> Q</a:t>
            </a:r>
            <a:r>
              <a:rPr lang="ru-RU" sz="2500" dirty="0"/>
              <a:t> обучение)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B12C0BC-6379-734C-4A63-838E581BB6C0}"/>
              </a:ext>
            </a:extLst>
          </p:cNvPr>
          <p:cNvSpPr/>
          <p:nvPr/>
        </p:nvSpPr>
        <p:spPr>
          <a:xfrm>
            <a:off x="1401020" y="5426350"/>
            <a:ext cx="2520280" cy="6480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200" dirty="0"/>
              <a:t>Данные размечены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03A1FBE-E455-625B-C9F2-02D8424FCEAC}"/>
              </a:ext>
            </a:extLst>
          </p:cNvPr>
          <p:cNvSpPr/>
          <p:nvPr/>
        </p:nvSpPr>
        <p:spPr>
          <a:xfrm>
            <a:off x="4943872" y="5426350"/>
            <a:ext cx="2520280" cy="6480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200" dirty="0"/>
              <a:t>Данные не размечены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BD84F65B-8AE4-5489-3BE4-F12CABFBD90C}"/>
              </a:ext>
            </a:extLst>
          </p:cNvPr>
          <p:cNvSpPr/>
          <p:nvPr/>
        </p:nvSpPr>
        <p:spPr>
          <a:xfrm>
            <a:off x="8486724" y="5422304"/>
            <a:ext cx="2520280" cy="6480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200" dirty="0"/>
              <a:t>Взаимодействие с данными и средой</a:t>
            </a:r>
          </a:p>
        </p:txBody>
      </p:sp>
    </p:spTree>
    <p:extLst>
      <p:ext uri="{BB962C8B-B14F-4D97-AF65-F5344CB8AC3E}">
        <p14:creationId xmlns:p14="http://schemas.microsoft.com/office/powerpoint/2010/main" val="245368994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63CD6B0-898A-534D-A5DE-11D2D12259DF}"/>
              </a:ext>
            </a:extLst>
          </p:cNvPr>
          <p:cNvGrpSpPr/>
          <p:nvPr/>
        </p:nvGrpSpPr>
        <p:grpSpPr>
          <a:xfrm>
            <a:off x="258348" y="1780212"/>
            <a:ext cx="2837064" cy="4241076"/>
            <a:chOff x="3208136" y="1646175"/>
            <a:chExt cx="3135814" cy="46099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8136" y="1646175"/>
              <a:ext cx="3082770" cy="21394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81099F-8670-9B4D-B15A-EA645E23B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136" y="4165600"/>
              <a:ext cx="3135814" cy="209054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462792-555B-4843-BA74-B243C5656A33}"/>
              </a:ext>
            </a:extLst>
          </p:cNvPr>
          <p:cNvGrpSpPr/>
          <p:nvPr/>
        </p:nvGrpSpPr>
        <p:grpSpPr>
          <a:xfrm>
            <a:off x="3542029" y="1780211"/>
            <a:ext cx="2008717" cy="4241077"/>
            <a:chOff x="3562350" y="2616923"/>
            <a:chExt cx="2008717" cy="42410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2350" y="2616923"/>
              <a:ext cx="2008717" cy="197174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C5D958-DB42-BF40-A6A4-84BCEAC27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350" y="4932666"/>
              <a:ext cx="2008717" cy="192533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21DF0A-3084-7740-B097-1A530F9FA5DB}"/>
              </a:ext>
            </a:extLst>
          </p:cNvPr>
          <p:cNvGrpSpPr/>
          <p:nvPr/>
        </p:nvGrpSpPr>
        <p:grpSpPr>
          <a:xfrm>
            <a:off x="6045352" y="1780211"/>
            <a:ext cx="2986302" cy="4241077"/>
            <a:chOff x="6065673" y="2616923"/>
            <a:chExt cx="2986302" cy="43631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65674" y="2616923"/>
              <a:ext cx="2986301" cy="196824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88AC9DF-B5BC-5C44-8A9C-6A55F1B33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5673" y="4932666"/>
              <a:ext cx="2986301" cy="204741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7D3DD7-3E67-D045-AC95-66227C35E21B}"/>
              </a:ext>
            </a:extLst>
          </p:cNvPr>
          <p:cNvGrpSpPr/>
          <p:nvPr/>
        </p:nvGrpSpPr>
        <p:grpSpPr>
          <a:xfrm>
            <a:off x="9526259" y="1780211"/>
            <a:ext cx="2116742" cy="4241077"/>
            <a:chOff x="9546580" y="2616923"/>
            <a:chExt cx="2116742" cy="424107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46582" y="2616923"/>
              <a:ext cx="2031736" cy="19682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D6A67A4-227E-CB4B-AD65-EE64AD76A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580" y="4932666"/>
              <a:ext cx="2116742" cy="192533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633850-7FE0-95EA-AE21-1CB23C2D21C2}"/>
              </a:ext>
            </a:extLst>
          </p:cNvPr>
          <p:cNvSpPr txBox="1"/>
          <p:nvPr/>
        </p:nvSpPr>
        <p:spPr>
          <a:xfrm>
            <a:off x="3143671" y="404664"/>
            <a:ext cx="590465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3500" b="1" dirty="0">
                <a:solidFill>
                  <a:srgbClr val="203864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Cat or dog?</a:t>
            </a:r>
            <a:endParaRPr lang="ru-RU" sz="3500" b="1" dirty="0">
              <a:solidFill>
                <a:srgbClr val="203864"/>
              </a:solidFill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70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8197" t="22815" r="15111" b="26666"/>
          <a:stretch/>
        </p:blipFill>
        <p:spPr>
          <a:xfrm>
            <a:off x="518473" y="115521"/>
            <a:ext cx="11155053" cy="662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3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281AE-484E-BF6F-3839-A8A063EB6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A2BE6A6-5F8D-85CF-4E62-CEBD1DB45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1FF1-0AC8-44F8-A679-4C37D265D7FC}" type="slidenum">
              <a:rPr lang="ru-RU" smtClean="0"/>
              <a:t>6</a:t>
            </a:fld>
            <a:endParaRPr lang="ru-RU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F839BFD-986A-C754-5D9D-3033F5FE124C}"/>
              </a:ext>
            </a:extLst>
          </p:cNvPr>
          <p:cNvSpPr txBox="1"/>
          <p:nvPr/>
        </p:nvSpPr>
        <p:spPr>
          <a:xfrm>
            <a:off x="3143672" y="116632"/>
            <a:ext cx="590465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500" b="1" dirty="0">
                <a:solidFill>
                  <a:srgbClr val="203864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Основная концепция обучения с учителем</a:t>
            </a:r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7A0808C1-C111-70AE-F350-CA1401C40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914408"/>
            <a:ext cx="1048702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4872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8E88F-7E65-C405-2933-31A135BA0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EB5FA25-9CB9-B341-F9C0-0448BEE7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F1FF1-0AC8-44F8-A679-4C37D265D7FC}" type="slidenum">
              <a:rPr lang="ru-RU" smtClean="0"/>
              <a:t>7</a:t>
            </a:fld>
            <a:endParaRPr lang="ru-RU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91216DF-1F64-9C61-A80E-1DFFB06D89A6}"/>
              </a:ext>
            </a:extLst>
          </p:cNvPr>
          <p:cNvSpPr txBox="1"/>
          <p:nvPr/>
        </p:nvSpPr>
        <p:spPr>
          <a:xfrm>
            <a:off x="3143671" y="404664"/>
            <a:ext cx="590465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3500" b="1" dirty="0">
                <a:solidFill>
                  <a:srgbClr val="203864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Инструменты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483DBA4B-2CA6-4407-86FF-B49809265AEA}"/>
              </a:ext>
            </a:extLst>
          </p:cNvPr>
          <p:cNvSpPr/>
          <p:nvPr/>
        </p:nvSpPr>
        <p:spPr>
          <a:xfrm>
            <a:off x="4043771" y="1412776"/>
            <a:ext cx="4104456" cy="46805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500" dirty="0"/>
              <a:t>Python 3+</a:t>
            </a:r>
          </a:p>
          <a:p>
            <a:pPr algn="ctr"/>
            <a:r>
              <a:rPr lang="en-US" sz="3500" dirty="0" err="1"/>
              <a:t>Numpy</a:t>
            </a:r>
            <a:endParaRPr lang="en-US" sz="3500" dirty="0"/>
          </a:p>
          <a:p>
            <a:pPr algn="ctr"/>
            <a:r>
              <a:rPr lang="en-US" sz="3500" dirty="0"/>
              <a:t>Pandas</a:t>
            </a:r>
          </a:p>
          <a:p>
            <a:pPr algn="ctr"/>
            <a:r>
              <a:rPr lang="en-US" sz="3500" dirty="0" err="1"/>
              <a:t>Jupyter</a:t>
            </a:r>
            <a:r>
              <a:rPr lang="en-US" sz="3500" dirty="0"/>
              <a:t> Notebook</a:t>
            </a:r>
          </a:p>
          <a:p>
            <a:pPr algn="ctr"/>
            <a:r>
              <a:rPr lang="en-US" sz="3500" dirty="0"/>
              <a:t>Scikit-learn</a:t>
            </a:r>
          </a:p>
          <a:p>
            <a:pPr algn="ctr"/>
            <a:r>
              <a:rPr lang="en-US" sz="3500" dirty="0"/>
              <a:t>Tensor Flow</a:t>
            </a:r>
          </a:p>
          <a:p>
            <a:pPr algn="ctr"/>
            <a:r>
              <a:rPr lang="en-US" sz="3500" dirty="0"/>
              <a:t>Matplotlib</a:t>
            </a:r>
            <a:endParaRPr lang="ru-RU" sz="3500" dirty="0"/>
          </a:p>
        </p:txBody>
      </p:sp>
    </p:spTree>
    <p:extLst>
      <p:ext uri="{BB962C8B-B14F-4D97-AF65-F5344CB8AC3E}">
        <p14:creationId xmlns:p14="http://schemas.microsoft.com/office/powerpoint/2010/main" val="350963531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3351" y="60233"/>
            <a:ext cx="8185298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033E62-A85D-4F3C-8EE8-EA6106BA770C}"/>
              </a:ext>
            </a:extLst>
          </p:cNvPr>
          <p:cNvSpPr txBox="1">
            <a:spLocks/>
          </p:cNvSpPr>
          <p:nvPr/>
        </p:nvSpPr>
        <p:spPr>
          <a:xfrm>
            <a:off x="2430813" y="1377554"/>
            <a:ext cx="6903369" cy="4859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Бэрри П. - Изучаем программирование на Python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- 2017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Лутц М. - Изучаем Python, том 1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,2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5-е издание – 2019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Маккинни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У. - Python и анализ данных - 2015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094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3351" y="60233"/>
            <a:ext cx="8185298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04" y="1275906"/>
            <a:ext cx="3646132" cy="48590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6851" y="6236633"/>
            <a:ext cx="23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4"/>
              </a:rPr>
              <a:t>deeplearningbook.org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033E62-A85D-4F3C-8EE8-EA6106BA770C}"/>
              </a:ext>
            </a:extLst>
          </p:cNvPr>
          <p:cNvSpPr txBox="1">
            <a:spLocks/>
          </p:cNvSpPr>
          <p:nvPr/>
        </p:nvSpPr>
        <p:spPr>
          <a:xfrm>
            <a:off x="4783181" y="1562220"/>
            <a:ext cx="6903369" cy="4859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neurohive.io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Джоши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интеллект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примерами на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- 2019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А.Мюллер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С.Гвидо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Введение в машинное обучение с помощью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Руководство для специалистов по работе с данными – 2017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Флах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П. - Машинное обучение. Наука и искусство построения алгоритмов, которые извлекают знания из данных - 2015.PDF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92154"/>
      </p:ext>
    </p:extLst>
  </p:cSld>
  <p:clrMapOvr>
    <a:masterClrMapping/>
  </p:clrMapOvr>
</p:sld>
</file>

<file path=ppt/theme/theme1.xml><?xml version="1.0" encoding="utf-8"?>
<a:theme xmlns:a="http://schemas.openxmlformats.org/drawingml/2006/main" name="1_Специальное оформление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13807</TotalTime>
  <Words>317</Words>
  <Application>Microsoft Office PowerPoint</Application>
  <PresentationFormat>Широкоэкранный</PresentationFormat>
  <Paragraphs>68</Paragraphs>
  <Slides>9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Bahnschrift</vt:lpstr>
      <vt:lpstr>Calibri</vt:lpstr>
      <vt:lpstr>Calibri Light</vt:lpstr>
      <vt:lpstr>Times New Roman</vt:lpstr>
      <vt:lpstr>1_Специальное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Ресурсы</vt:lpstr>
      <vt:lpstr>Ресурсы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Владелец</dc:creator>
  <cp:lastModifiedBy>Солдатов Константин Сергеевич</cp:lastModifiedBy>
  <cp:revision>484</cp:revision>
  <cp:lastPrinted>2024-07-01T03:39:58Z</cp:lastPrinted>
  <dcterms:created xsi:type="dcterms:W3CDTF">2012-04-08T04:43:21Z</dcterms:created>
  <dcterms:modified xsi:type="dcterms:W3CDTF">2025-02-25T06:02:59Z</dcterms:modified>
</cp:coreProperties>
</file>